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68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B32E1-7886-45DE-BC08-D39D23C2405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BF1FF-77AC-4D1F-9369-9BDC10CDD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2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BF1FF-77AC-4D1F-9369-9BDC10CDDE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0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E839-BA44-46B3-93C6-F035030F762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D3A-15DE-4D0A-B1D8-7CFB08898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E839-BA44-46B3-93C6-F035030F762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D3A-15DE-4D0A-B1D8-7CFB08898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E839-BA44-46B3-93C6-F035030F762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D3A-15DE-4D0A-B1D8-7CFB08898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E839-BA44-46B3-93C6-F035030F762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D3A-15DE-4D0A-B1D8-7CFB08898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E839-BA44-46B3-93C6-F035030F762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D3A-15DE-4D0A-B1D8-7CFB08898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E839-BA44-46B3-93C6-F035030F762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D3A-15DE-4D0A-B1D8-7CFB08898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E839-BA44-46B3-93C6-F035030F762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D3A-15DE-4D0A-B1D8-7CFB08898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E839-BA44-46B3-93C6-F035030F762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D3A-15DE-4D0A-B1D8-7CFB08898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E839-BA44-46B3-93C6-F035030F762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D3A-15DE-4D0A-B1D8-7CFB08898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E839-BA44-46B3-93C6-F035030F762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CD3A-15DE-4D0A-B1D8-7CFB08898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E839-BA44-46B3-93C6-F035030F762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35CD3A-15DE-4D0A-B1D8-7CFB08898F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75E839-BA44-46B3-93C6-F035030F762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35CD3A-15DE-4D0A-B1D8-7CFB08898F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4632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Система </a:t>
            </a:r>
            <a:r>
              <a:rPr lang="ru-RU" b="1" dirty="0" err="1">
                <a:solidFill>
                  <a:schemeClr val="tx1"/>
                </a:solidFill>
              </a:rPr>
              <a:t>пофидерного</a:t>
            </a:r>
            <a:r>
              <a:rPr lang="ru-RU" b="1" dirty="0">
                <a:solidFill>
                  <a:schemeClr val="tx1"/>
                </a:solidFill>
              </a:rPr>
              <a:t>  контроля изоляции сети постоянного тока «СЕНСОР»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340768"/>
            <a:ext cx="8077200" cy="180020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Технические характеристики датчиков тока утечки.</a:t>
            </a:r>
            <a:endParaRPr lang="en-US" b="1" i="1" dirty="0" smtClean="0"/>
          </a:p>
          <a:p>
            <a:pPr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Для контроля токов утечки используются датчики дифференциального постоянного тока -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SLD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(компания 3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 Sensor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Китай), с номинальными значениями тока утечки от 0 до 10mА,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с высокой перегрузочной способностью, с  цифровым выходом - RS485.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Таблиц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52936"/>
            <a:ext cx="8056895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/>
              <a:t>Принцип действия.</a:t>
            </a:r>
            <a:endParaRPr lang="ru-RU" sz="4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Принцип основан на измерении напряжений на полюсах  сети по отношению к земле и токов утечки, протекающих по присоединениям.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Напряжение полюсов сети контролируется модулем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UPC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Basic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Модуль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UPC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Basic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объединен шиной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CAN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 контроллером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UPC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Master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Все контролируемые параметры и сигналы считываются контроллером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UPC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Master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и  выводятся на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HMI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-панель.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485, протокол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Modbus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На каждой отходящей линии установлены датчики тока утечки. Датчики оснащены микропроцессорами, которые выполняют обработку входных аналоговых сигналов и передают результаты в цифровом виде по электрической сети передачи данных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485 -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Modbus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HMI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-панели.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 результатам измерений вычисляется значение сопротивления изоляции линии, по формуле: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R=U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/I;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–напряжение полюса сети, относительно земли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I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ток утечки линии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Выполнены две уставки по сопротивлению изоляции сети постоянного тока.</a:t>
            </a:r>
          </a:p>
          <a:p>
            <a:pPr>
              <a:buNone/>
            </a:pP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1-ая уставка - предупредительная сигнализация &lt;135 кОм.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2-ая уставка - аварийная сигнализация &lt;20 кОм.</a:t>
            </a:r>
            <a:endParaRPr lang="en-US" sz="14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9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 smtClean="0"/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/>
              <a:t>Режимы работы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5584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Нормальный режим</a:t>
            </a:r>
          </a:p>
          <a:p>
            <a:endParaRPr lang="ru-RU" dirty="0"/>
          </a:p>
        </p:txBody>
      </p:sp>
      <p:pic>
        <p:nvPicPr>
          <p:cNvPr id="6" name="Рисунок 5" descr="Нормальный режи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1412776"/>
            <a:ext cx="7895233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7186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Снижение сопротивления изоляции &lt;1000кОм (но не менее 135кОм).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Снижение изоля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1412776"/>
            <a:ext cx="8009657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Снижение сопротивления изоляции на линии </a:t>
            </a:r>
            <a:r>
              <a:rPr lang="en-US" sz="1800" b="1" dirty="0" smtClean="0"/>
              <a:t>QF</a:t>
            </a:r>
            <a:r>
              <a:rPr lang="ru-RU" sz="1800" b="1" dirty="0" smtClean="0"/>
              <a:t>5 </a:t>
            </a:r>
            <a:endParaRPr lang="ru-RU" sz="1800" b="1" dirty="0"/>
          </a:p>
        </p:txBody>
      </p:sp>
      <p:pic>
        <p:nvPicPr>
          <p:cNvPr id="4" name="Рисунок 3" descr="Контро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800174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Снижение сопротивления изоляции &lt;135кОм на отходящей линии </a:t>
            </a:r>
            <a:r>
              <a:rPr lang="en-US" sz="1600" b="1" dirty="0" smtClean="0"/>
              <a:t>QF</a:t>
            </a:r>
            <a:r>
              <a:rPr lang="ru-RU" sz="1600" b="1" dirty="0" smtClean="0"/>
              <a:t>1</a:t>
            </a:r>
            <a:endParaRPr lang="ru-RU" sz="1600" b="1" dirty="0"/>
          </a:p>
        </p:txBody>
      </p:sp>
      <p:pic>
        <p:nvPicPr>
          <p:cNvPr id="4" name="Рисунок 3" descr="108к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800174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Снижение сопротивления изоляции &lt;20 кОм на отходящей линии </a:t>
            </a:r>
            <a:r>
              <a:rPr lang="en-US" sz="1800" b="1" dirty="0" smtClean="0"/>
              <a:t>QF</a:t>
            </a:r>
            <a:r>
              <a:rPr lang="ru-RU" sz="1800" b="1" dirty="0" smtClean="0"/>
              <a:t>2</a:t>
            </a:r>
            <a:endParaRPr lang="ru-RU" sz="1800" b="1" dirty="0"/>
          </a:p>
        </p:txBody>
      </p:sp>
      <p:pic>
        <p:nvPicPr>
          <p:cNvPr id="4" name="Рисунок 3" descr="0к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1196752"/>
            <a:ext cx="8009657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/>
              <a:t>Журнал аварийных событий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Каждому аварийному сообщению присваивается метка времени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(дата/время), и сообщение записывается на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SD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карту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HMI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-панели (срок хранения информации более 1 года).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Аварийный журн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7" y="2824162"/>
            <a:ext cx="7400925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/>
              <a:t>Выполненные проекты</a:t>
            </a:r>
            <a:endParaRPr lang="ru-RU" i="1" dirty="0"/>
          </a:p>
        </p:txBody>
      </p:sp>
      <p:pic>
        <p:nvPicPr>
          <p:cNvPr id="4" name="Содержимое 3" descr="DSC06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7352" y="1412776"/>
            <a:ext cx="2926776" cy="2232248"/>
          </a:xfrm>
          <a:ln w="38100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DSC06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861048"/>
            <a:ext cx="2952328" cy="2304256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moto_03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12776"/>
            <a:ext cx="2298395" cy="476976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Разряд А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7465" y="1412776"/>
            <a:ext cx="2975015" cy="223224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Журнал аварийных сообщени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7465" y="3861048"/>
            <a:ext cx="2975015" cy="230425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Спасибо за внимание!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Назначение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   </a:t>
            </a:r>
            <a:r>
              <a:rPr lang="ru-RU" sz="2900" dirty="0" smtClean="0"/>
              <a:t>Система «СЕНСОР» предназначена для контроля состояния изоляции сети постоянного тока с напряжением 110-220В.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Дополнительные функции:</a:t>
            </a:r>
            <a:endParaRPr lang="ru-RU" dirty="0" smtClean="0"/>
          </a:p>
          <a:p>
            <a:r>
              <a:rPr lang="ru-RU" sz="2900" dirty="0" smtClean="0"/>
              <a:t>измерение и контроль напряжения сети</a:t>
            </a:r>
            <a:r>
              <a:rPr lang="en-US" sz="2900" dirty="0" smtClean="0"/>
              <a:t>;</a:t>
            </a:r>
            <a:endParaRPr lang="ru-RU" sz="2900" dirty="0" smtClean="0"/>
          </a:p>
          <a:p>
            <a:r>
              <a:rPr lang="ru-RU" sz="2900" dirty="0" smtClean="0"/>
              <a:t>измерение и контроль напряжения асимметрии аккумуляторной батареи</a:t>
            </a:r>
            <a:r>
              <a:rPr lang="en-US" sz="2900" dirty="0" smtClean="0"/>
              <a:t>;</a:t>
            </a:r>
            <a:endParaRPr lang="ru-RU" sz="2900" dirty="0" smtClean="0"/>
          </a:p>
          <a:p>
            <a:r>
              <a:rPr lang="ru-RU" sz="2900" dirty="0" smtClean="0"/>
              <a:t>измерение тока аккумуляторной батареи и контроль его направления</a:t>
            </a:r>
            <a:r>
              <a:rPr lang="en-US" sz="2900" dirty="0" smtClean="0"/>
              <a:t>;</a:t>
            </a:r>
            <a:endParaRPr lang="ru-RU" sz="2900" dirty="0" smtClean="0"/>
          </a:p>
          <a:p>
            <a:r>
              <a:rPr lang="ru-RU" sz="2900" dirty="0" smtClean="0"/>
              <a:t>измерение токов зарядных устройств</a:t>
            </a:r>
            <a:r>
              <a:rPr lang="en-US" sz="2900" dirty="0" smtClean="0"/>
              <a:t>;</a:t>
            </a:r>
            <a:endParaRPr lang="ru-RU" sz="2900" dirty="0" smtClean="0"/>
          </a:p>
          <a:p>
            <a:r>
              <a:rPr lang="ru-RU" sz="2900" dirty="0" smtClean="0"/>
              <a:t>контроль положения коммутационных аппаратов присоединений</a:t>
            </a:r>
            <a:r>
              <a:rPr lang="en-US" sz="2900" dirty="0" smtClean="0"/>
              <a:t>;</a:t>
            </a:r>
            <a:endParaRPr lang="ru-RU" sz="2900" dirty="0" smtClean="0"/>
          </a:p>
          <a:p>
            <a:r>
              <a:rPr lang="ru-RU" sz="2900" dirty="0" smtClean="0"/>
              <a:t>измерение и контроль полного сопротивления изоляции сети</a:t>
            </a:r>
            <a:r>
              <a:rPr lang="en-US" sz="2900" dirty="0" smtClean="0"/>
              <a:t>;</a:t>
            </a:r>
            <a:endParaRPr lang="ru-RU" sz="2900" dirty="0" smtClean="0"/>
          </a:p>
          <a:p>
            <a:r>
              <a:rPr lang="ru-RU" sz="2900" dirty="0" smtClean="0"/>
              <a:t>формирование обобщенных сигналов о неисправностях в сети и в   системе</a:t>
            </a:r>
            <a:r>
              <a:rPr lang="en-US" sz="2900" dirty="0" smtClean="0"/>
              <a:t>;</a:t>
            </a:r>
            <a:endParaRPr lang="ru-RU" sz="2900" dirty="0" smtClean="0"/>
          </a:p>
          <a:p>
            <a:r>
              <a:rPr lang="ru-RU" sz="2900" dirty="0" smtClean="0"/>
              <a:t> передача информации на верхний уровень АСУТП (10/100 </a:t>
            </a:r>
            <a:r>
              <a:rPr lang="ru-RU" sz="2900" dirty="0" err="1" smtClean="0"/>
              <a:t>base-T</a:t>
            </a:r>
            <a:r>
              <a:rPr lang="ru-RU" sz="2900" dirty="0" smtClean="0"/>
              <a:t> Ethernet)</a:t>
            </a:r>
            <a:r>
              <a:rPr lang="en-US" sz="2900" dirty="0" smtClean="0"/>
              <a:t>;</a:t>
            </a:r>
            <a:endParaRPr lang="ru-RU" sz="29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051" y="476250"/>
            <a:ext cx="8057898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Состав системы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HMI</a:t>
            </a:r>
            <a:r>
              <a:rPr lang="ru-RU" sz="2400" dirty="0" smtClean="0"/>
              <a:t>-панель</a:t>
            </a:r>
            <a:r>
              <a:rPr lang="en-US" sz="2400" dirty="0" smtClean="0"/>
              <a:t> - </a:t>
            </a:r>
            <a:r>
              <a:rPr lang="ru-RU" sz="2400" dirty="0" smtClean="0"/>
              <a:t>компактная вычислительная машина со встроенным жидкокристаллическим дисплеем, предназначенная для визуализации параметров процесса и осуществления операторского управления.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7" name="Рисунок 6" descr="Пан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924944"/>
            <a:ext cx="4608512" cy="3453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3645024"/>
            <a:ext cx="1388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2xRS485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MODBUS RTU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187624" y="4221088"/>
            <a:ext cx="1152128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187624" y="4797152"/>
            <a:ext cx="1152128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1600" y="4437112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RS232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089317" y="4293096"/>
            <a:ext cx="1152128" cy="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08304" y="4005064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Ethernet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373616" cy="5415880"/>
          </a:xfrm>
        </p:spPr>
        <p:txBody>
          <a:bodyPr/>
          <a:lstStyle/>
          <a:p>
            <a:r>
              <a:rPr lang="ru-RU" dirty="0" smtClean="0"/>
              <a:t>Блок измерения параметров сети постоянного тока</a:t>
            </a:r>
          </a:p>
        </p:txBody>
      </p:sp>
      <p:pic>
        <p:nvPicPr>
          <p:cNvPr id="4" name="Рисунок 3" descr="UPC4 Master-Basi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2562225" cy="2736304"/>
          </a:xfrm>
          <a:prstGeom prst="rect">
            <a:avLst/>
          </a:prstGeom>
        </p:spPr>
      </p:pic>
      <p:pic>
        <p:nvPicPr>
          <p:cNvPr id="5" name="Рисунок 4" descr="DI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0699" y="1988840"/>
            <a:ext cx="1997841" cy="2554783"/>
          </a:xfrm>
          <a:prstGeom prst="rect">
            <a:avLst/>
          </a:prstGeom>
        </p:spPr>
      </p:pic>
      <p:pic>
        <p:nvPicPr>
          <p:cNvPr id="6" name="Рисунок 5" descr="Модуль  А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916832"/>
            <a:ext cx="1831296" cy="27416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331640" y="4509120"/>
            <a:ext cx="0" cy="432048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331640" y="4941168"/>
            <a:ext cx="6192688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524328" y="4581128"/>
            <a:ext cx="0" cy="36004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788024" y="4725144"/>
            <a:ext cx="0" cy="216024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27784" y="4653136"/>
            <a:ext cx="1213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Шина </a:t>
            </a:r>
            <a:r>
              <a:rPr lang="en-US" sz="1600" dirty="0" smtClean="0"/>
              <a:t>CAN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43608" y="1340768"/>
            <a:ext cx="200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Контроллер </a:t>
            </a:r>
            <a:endParaRPr lang="en-US" sz="1600" dirty="0" smtClean="0"/>
          </a:p>
          <a:p>
            <a:pPr algn="ctr"/>
            <a:r>
              <a:rPr lang="en-US" sz="1600" dirty="0" smtClean="0"/>
              <a:t>ELTEK UPC</a:t>
            </a:r>
            <a:r>
              <a:rPr lang="en-US" sz="1400" dirty="0" smtClean="0">
                <a:latin typeface="+mj-lt"/>
              </a:rPr>
              <a:t>4</a:t>
            </a:r>
            <a:endParaRPr lang="ru-RU" sz="14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9912" y="1404065"/>
            <a:ext cx="2153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Модуль контроля АБ </a:t>
            </a:r>
            <a:endParaRPr lang="en-US" sz="1600" dirty="0" smtClean="0"/>
          </a:p>
          <a:p>
            <a:pPr algn="ctr"/>
            <a:r>
              <a:rPr lang="en-US" sz="1600" dirty="0" smtClean="0"/>
              <a:t>ELTEK DCC-BMB</a:t>
            </a:r>
            <a:endParaRPr lang="ru-RU" sz="14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777" y="1412776"/>
            <a:ext cx="2704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Модуль дискретных входов</a:t>
            </a:r>
            <a:endParaRPr lang="en-US" sz="1600" dirty="0" smtClean="0"/>
          </a:p>
          <a:p>
            <a:pPr algn="ctr"/>
            <a:r>
              <a:rPr lang="en-US" sz="1600" dirty="0" smtClean="0"/>
              <a:t>ELTEK DCC-DI8</a:t>
            </a:r>
            <a:endParaRPr lang="ru-RU" sz="14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34662" y="4653136"/>
            <a:ext cx="1213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Шина </a:t>
            </a:r>
            <a:r>
              <a:rPr lang="en-US" sz="1600" dirty="0" smtClean="0"/>
              <a:t>CAN</a:t>
            </a:r>
            <a:endParaRPr lang="ru-RU" sz="16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2339752" y="4725144"/>
            <a:ext cx="0" cy="216024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536" y="5085184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Назначение</a:t>
            </a:r>
            <a:r>
              <a:rPr lang="en-US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измерение и контроль напряжения сети</a:t>
            </a:r>
            <a:r>
              <a:rPr lang="en-US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измерение тока аккумуляторной батареи и контроль его направления</a:t>
            </a:r>
            <a:r>
              <a:rPr lang="en-US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измерение токов зарядных устройств</a:t>
            </a:r>
            <a:r>
              <a:rPr lang="en-US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контроль положения</a:t>
            </a:r>
            <a:r>
              <a:rPr lang="en-US" dirty="0" smtClean="0"/>
              <a:t> </a:t>
            </a:r>
            <a:r>
              <a:rPr lang="ru-RU" dirty="0" smtClean="0"/>
              <a:t>коммутационных аппаратов присоединений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15880"/>
          </a:xfrm>
        </p:spPr>
        <p:txBody>
          <a:bodyPr/>
          <a:lstStyle/>
          <a:p>
            <a:r>
              <a:rPr lang="ru-RU" dirty="0" smtClean="0"/>
              <a:t>Блок контроля изоляции</a:t>
            </a:r>
            <a:endParaRPr lang="ru-RU" dirty="0"/>
          </a:p>
        </p:txBody>
      </p:sp>
      <p:pic>
        <p:nvPicPr>
          <p:cNvPr id="6" name="Рисунок 5" descr="SL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7775" y="2132856"/>
            <a:ext cx="2334145" cy="2952328"/>
          </a:xfrm>
          <a:prstGeom prst="rect">
            <a:avLst/>
          </a:prstGeom>
        </p:spPr>
      </p:pic>
      <p:pic>
        <p:nvPicPr>
          <p:cNvPr id="7" name="Рисунок 6" descr="Bas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204864"/>
            <a:ext cx="1512168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1340768"/>
            <a:ext cx="2417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Датчики  </a:t>
            </a:r>
            <a:endParaRPr lang="en-US" dirty="0" smtClean="0"/>
          </a:p>
          <a:p>
            <a:pPr algn="ctr"/>
            <a:r>
              <a:rPr lang="ru-RU" dirty="0" smtClean="0"/>
              <a:t>дифференциального </a:t>
            </a:r>
          </a:p>
          <a:p>
            <a:pPr algn="ctr"/>
            <a:r>
              <a:rPr lang="ru-RU" dirty="0" smtClean="0"/>
              <a:t>тока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1268760"/>
            <a:ext cx="2361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Модуль измерения </a:t>
            </a:r>
          </a:p>
          <a:p>
            <a:pPr algn="ctr"/>
            <a:r>
              <a:rPr lang="ru-RU" dirty="0" smtClean="0"/>
              <a:t>пост. напряжения </a:t>
            </a:r>
            <a:endParaRPr lang="en-US" dirty="0" smtClean="0"/>
          </a:p>
          <a:p>
            <a:pPr algn="ctr"/>
            <a:r>
              <a:rPr lang="en-US" dirty="0" smtClean="0"/>
              <a:t>ELTEK UPC</a:t>
            </a:r>
            <a:r>
              <a:rPr lang="en-US" cap="all" dirty="0" smtClean="0"/>
              <a:t>4</a:t>
            </a:r>
            <a:r>
              <a:rPr lang="en-US" dirty="0" smtClean="0"/>
              <a:t> BASIC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771800" y="50851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043608" y="5589240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176" y="50851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156176" y="5517232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584" y="5229200"/>
            <a:ext cx="1986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RS485 MODBUS RTU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5229200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Шина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CAN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580526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Назначение</a:t>
            </a:r>
            <a:r>
              <a:rPr lang="en-US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измерение и контроль сопротивлений изоляции полюсов сети</a:t>
            </a:r>
            <a:r>
              <a:rPr lang="en-US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измерение полных сопротивлений изоляции отходящих присоединений</a:t>
            </a:r>
            <a:r>
              <a:rPr lang="en-US" dirty="0" smtClean="0"/>
              <a:t>,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544616"/>
          </a:xfrm>
        </p:spPr>
        <p:txBody>
          <a:bodyPr/>
          <a:lstStyle/>
          <a:p>
            <a:r>
              <a:rPr lang="ru-RU" dirty="0" smtClean="0"/>
              <a:t>Блок сигнализации</a:t>
            </a:r>
            <a:endParaRPr lang="ru-RU" dirty="0"/>
          </a:p>
        </p:txBody>
      </p:sp>
      <p:pic>
        <p:nvPicPr>
          <p:cNvPr id="4" name="Рисунок 3" descr="UP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3115547" cy="3168352"/>
          </a:xfrm>
          <a:prstGeom prst="rect">
            <a:avLst/>
          </a:prstGeom>
        </p:spPr>
      </p:pic>
      <p:pic>
        <p:nvPicPr>
          <p:cNvPr id="5" name="Рисунок 4" descr="Сигнал 1.JPG"/>
          <p:cNvPicPr>
            <a:picLocks noChangeAspect="1"/>
          </p:cNvPicPr>
          <p:nvPr/>
        </p:nvPicPr>
        <p:blipFill>
          <a:blip r:embed="rId3" cstate="print">
            <a:lum bright="-25000" contrast="40000"/>
          </a:blip>
          <a:stretch>
            <a:fillRect/>
          </a:stretch>
        </p:blipFill>
        <p:spPr>
          <a:xfrm>
            <a:off x="4067944" y="1916832"/>
            <a:ext cx="2358054" cy="26555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47664" y="1412776"/>
            <a:ext cx="200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Контроллер </a:t>
            </a:r>
            <a:endParaRPr lang="en-US" sz="1600" dirty="0" smtClean="0"/>
          </a:p>
          <a:p>
            <a:pPr algn="ctr"/>
            <a:r>
              <a:rPr lang="en-US" sz="1600" dirty="0" smtClean="0"/>
              <a:t>ELTEK UPC</a:t>
            </a:r>
            <a:r>
              <a:rPr lang="en-US" sz="1400" dirty="0" smtClean="0">
                <a:latin typeface="+mj-lt"/>
              </a:rPr>
              <a:t>4</a:t>
            </a:r>
            <a:endParaRPr lang="ru-RU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86916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Назначение</a:t>
            </a:r>
            <a:r>
              <a:rPr lang="en-US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формирование сигналов о неисправностях в сети, и группового сигнала  в центральную сигнализацию</a:t>
            </a:r>
            <a:r>
              <a:rPr lang="en-US" dirty="0" smtClean="0"/>
              <a:t>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419872" y="321297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444208" y="3212976"/>
            <a:ext cx="20162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00192" y="2946430"/>
            <a:ext cx="200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«сухой» контакт</a:t>
            </a:r>
            <a:endParaRPr lang="ru-RU" sz="1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342900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схему сигнализации</a:t>
            </a:r>
            <a:endParaRPr lang="ru-RU" sz="1400" dirty="0"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23728" y="299695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2564904"/>
            <a:ext cx="1388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RS485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MODBUS RTU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67544" y="314096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67544" y="3861048"/>
            <a:ext cx="1152128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6531" y="357301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Ethernet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/>
              <a:t>Технические характеристики системы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«СЕНСОР» </a:t>
            </a:r>
            <a:endParaRPr lang="ru-RU" sz="2400" b="1" i="1" dirty="0"/>
          </a:p>
        </p:txBody>
      </p:sp>
      <p:pic>
        <p:nvPicPr>
          <p:cNvPr id="5" name="Рисунок 4" descr="Табл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268760"/>
            <a:ext cx="8114469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i="1" dirty="0" smtClean="0"/>
              <a:t>Особенности системы «СЕНСОР»:</a:t>
            </a:r>
            <a:endParaRPr lang="ru-RU" sz="2800" b="1" dirty="0" smtClean="0"/>
          </a:p>
          <a:p>
            <a:pPr lvl="0"/>
            <a:r>
              <a:rPr lang="ru-RU" dirty="0" smtClean="0"/>
              <a:t>Отсутствие внешнего наложенного источника напряжения или тока, благодаря чему</a:t>
            </a:r>
            <a:r>
              <a:rPr lang="en-US" dirty="0" smtClean="0"/>
              <a:t> </a:t>
            </a:r>
            <a:r>
              <a:rPr lang="ru-RU" dirty="0" smtClean="0"/>
              <a:t>отсутствует дополнительное повышение напряжения на полюсах сети во всех режимах</a:t>
            </a:r>
            <a:r>
              <a:rPr lang="en-US" dirty="0" smtClean="0"/>
              <a:t> </a:t>
            </a:r>
            <a:r>
              <a:rPr lang="ru-RU" dirty="0" smtClean="0"/>
              <a:t>работы, которое может привести к пробою ослабленной изоляции и спровоцировать</a:t>
            </a:r>
            <a:r>
              <a:rPr lang="en-US" dirty="0" smtClean="0"/>
              <a:t> </a:t>
            </a:r>
            <a:r>
              <a:rPr lang="ru-RU" dirty="0" smtClean="0"/>
              <a:t>двойное замыкание на землю в сети.</a:t>
            </a:r>
          </a:p>
          <a:p>
            <a:pPr lvl="0"/>
            <a:r>
              <a:rPr lang="ru-RU" dirty="0" smtClean="0"/>
              <a:t>Способность определять снижение сопротивления изоляции в нескольких точках сети</a:t>
            </a:r>
            <a:r>
              <a:rPr lang="en-US" dirty="0" smtClean="0"/>
              <a:t> </a:t>
            </a:r>
            <a:r>
              <a:rPr lang="ru-RU" dirty="0" smtClean="0"/>
              <a:t>одновременно, в том числе и на разных полюсах.</a:t>
            </a:r>
          </a:p>
          <a:p>
            <a:pPr lvl="0"/>
            <a:r>
              <a:rPr lang="ru-RU" dirty="0" smtClean="0"/>
              <a:t>Возможность работы с заданной точностью в протяженных сетях постоянного тока.</a:t>
            </a:r>
          </a:p>
          <a:p>
            <a:pPr lvl="0"/>
            <a:r>
              <a:rPr lang="ru-RU" dirty="0" smtClean="0"/>
              <a:t>Не оказывается воздействие на чувствительные дискретные входы микропроцессорных защит.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695</TotalTime>
  <Words>622</Words>
  <Application>Microsoft Office PowerPoint</Application>
  <PresentationFormat>Экран (4:3)</PresentationFormat>
  <Paragraphs>99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Поток</vt:lpstr>
      <vt:lpstr>   Система пофидерного  контроля изоляции сети постоянного тока «СЕНСОР» </vt:lpstr>
      <vt:lpstr>Презентация PowerPoint</vt:lpstr>
      <vt:lpstr>Презентация PowerPoint</vt:lpstr>
      <vt:lpstr>Состав системы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действия.</vt:lpstr>
      <vt:lpstr>Режимы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Журнал аварийных событий </vt:lpstr>
      <vt:lpstr>Выполненные проекты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пофидерного  контроля изоляции сети постоянного тока «СЕНСОР» </dc:title>
  <dc:creator>Еськов Алексей Николаевич</dc:creator>
  <cp:lastModifiedBy>Admin</cp:lastModifiedBy>
  <cp:revision>76</cp:revision>
  <dcterms:created xsi:type="dcterms:W3CDTF">2013-06-28T05:31:39Z</dcterms:created>
  <dcterms:modified xsi:type="dcterms:W3CDTF">2017-03-03T12:08:40Z</dcterms:modified>
</cp:coreProperties>
</file>